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7C4D9E-0FBE-D2EA-77B5-59CDC121B1E1}" v="1014" dt="2025-02-05T18:14:24.3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97335-74A4-0A44-D061-17A7919AB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7114B-E2FE-0F44-809C-5F7584B76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04AB-C84C-9CAE-07CE-B2C292142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30F5A-77CB-2216-AB46-B6322539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92280-C8C4-70C3-E79D-31909DB1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6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82C7-9399-37F8-0820-89EF3B28E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39E11-D8CC-4521-1840-AD3F03C1B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D3EFF-5B74-2E48-58DD-079E437BD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82935-31A0-A16F-31F4-714012EA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3FE8A-A7A8-1112-F5B5-FD875D11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9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CC76D-4A05-7F35-27DE-479FA08DE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69E45-F847-C4D4-7989-8F260740F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0EBF9-789F-5431-1D86-CBFD0319A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154A0-0D77-ED2F-ABB8-6597AD0B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68D63-710A-5056-427D-3F2DC4D1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8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170C-67EA-02FC-EBD7-DBC45C26B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86E98-AB77-B3C9-1FAC-5998F51B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B94F0-6065-D111-2A62-EC512183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37334-9CB3-EC96-CCCD-9BF6F6067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D4399-1F5B-65CB-233E-79EC8CD4E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9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F479B-3050-CDAA-16BC-8F0F8E0B6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AE143-512A-2FFB-676C-14DB97B74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651AC-53B3-F8E9-4BE3-AFB93A4D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62D3E-A61A-9AFA-BB2A-5E43392F8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74C68-EC3B-373E-7520-D3485454C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0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F530B-B520-0F82-C7F6-DADC1F909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E5BDA-3ED4-00AD-0ABB-7BCBF9C9E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4B6517-E59E-0086-ADF1-C1FCB9410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464AA-F97D-5C66-7CA6-C1EF1F9E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C64AB-1BEB-2D45-5AA1-3E430479F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90C02-63FA-F415-3E00-E39F72DE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9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C32D5-8284-4A8A-E63C-7D9ACEB30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2F477-A3C4-15BF-2AA2-70BA948D5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1A800-9B5C-7615-689A-284CCE12D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16E6F-E223-087F-B00B-2B49DB8C08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C2A49E-6315-F5F3-0452-BB2D71665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12BF17-473F-BC84-35D6-1ED666EC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057E4-6688-734F-387B-9B20CB3AB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A5E88E-4552-A696-CF54-53EDA159E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FC86-EAB7-42D5-4AAE-95977F01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90BC8-4547-5AB4-75CD-A9BA14AE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29BD8-A292-6E83-0F4A-0F1C9EA40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830013-2D6F-F25E-30EE-A66F62EF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9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8F270-A9FD-AA81-3A6D-60C3CD978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9D6B4B-B420-128C-3EB4-8B8A83FA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DE235-E839-BA5F-5414-3A0A946E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1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94065-F4E7-F691-BEED-8A06D78F7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4C9CA-7C74-6601-2326-8B0A15CA7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78517-8C04-13F4-1091-F8B555E44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BAD37-A1F2-244C-F46E-8561ED3A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793F3-A9AE-F889-040F-4D476C3B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A9B86-328E-5E43-58BB-C9729601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3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8387-2E09-8FD3-A8F8-BD019146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84A8D-752E-6C6C-AC3A-0738301919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14FAB-F387-C760-8388-2ECCA889A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A2248-F5E5-2E54-7161-B73F7024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3021-3826-657D-BB19-41B2C238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84A93-3E83-7FDB-2279-598FF95E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9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E84E0C-2458-B8F6-6469-5E20D44FF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CD162-AAED-FF7B-0087-8A681DDB3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903A6-3F95-313A-42E3-6429ADD29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8A06F-073E-41B9-BCAA-A53DA21DBD2C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D01CC-BCB9-8638-B950-41E231A77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4DD20-EA3A-744F-C2AE-90773F644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077AA-5483-4813-A49B-C90FA7D82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60B46C-361A-26DE-E9E6-ADBD2F9F3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1016" y="256011"/>
            <a:ext cx="5087816" cy="595993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5100" dirty="0">
                <a:latin typeface="Berlin Sans FB Demi"/>
              </a:rPr>
              <a:t>Unit 4:</a:t>
            </a:r>
          </a:p>
          <a:p>
            <a:pPr marL="0" indent="0" algn="ctr">
              <a:buNone/>
            </a:pPr>
            <a:r>
              <a:rPr lang="en-US" sz="5100" dirty="0">
                <a:latin typeface="Berlin Sans FB Demi"/>
              </a:rPr>
              <a:t>Real-Life Phenomena Explored through Systems of Equations</a:t>
            </a:r>
          </a:p>
          <a:p>
            <a:pPr marL="0" indent="0" algn="ctr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Introduction to Systems of Equations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Solving Systems of Equations by Graphing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Solving Systems of Equations by Substitution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Solving Systems of Equations by Elimination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Classifying Solutions of Equations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Examining Special Cases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Parallel and Perpendicular Lines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Identifying Solutions to Systems in Real-Life Context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/>
                <a:cs typeface="Times New Roman"/>
              </a:rPr>
              <a:t>Solving Systems in Real-World Situations</a:t>
            </a:r>
          </a:p>
          <a:p>
            <a:pPr marL="0" indent="0" algn="ctr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900" dirty="0">
                <a:latin typeface="Times New Roman"/>
                <a:cs typeface="Times New Roman"/>
              </a:rPr>
              <a:t>Name: ______________________</a:t>
            </a:r>
          </a:p>
          <a:p>
            <a:pPr marL="0" indent="0" algn="ctr">
              <a:buNone/>
            </a:pPr>
            <a:r>
              <a:rPr lang="en-US" sz="2900" dirty="0">
                <a:latin typeface="Times New Roman"/>
                <a:cs typeface="Times New Roman"/>
              </a:rPr>
              <a:t>Math Teacher: ____________________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FC394-5C6D-AADC-6A48-90CE16B1B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8369" y="256012"/>
            <a:ext cx="4917829" cy="31451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/>
              <a:t>Unit 4 Calendar</a:t>
            </a:r>
          </a:p>
          <a:p>
            <a:pPr marL="0" indent="0" algn="ctr">
              <a:buNone/>
            </a:pP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B5F2B12-823C-1E50-40B9-7FE26913D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3874"/>
              </p:ext>
            </p:extLst>
          </p:nvPr>
        </p:nvGraphicFramePr>
        <p:xfrm>
          <a:off x="5196354" y="509725"/>
          <a:ext cx="6884402" cy="5849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715">
                  <a:extLst>
                    <a:ext uri="{9D8B030D-6E8A-4147-A177-3AD203B41FA5}">
                      <a16:colId xmlns:a16="http://schemas.microsoft.com/office/drawing/2014/main" val="3752742688"/>
                    </a:ext>
                  </a:extLst>
                </a:gridCol>
                <a:gridCol w="1198061">
                  <a:extLst>
                    <a:ext uri="{9D8B030D-6E8A-4147-A177-3AD203B41FA5}">
                      <a16:colId xmlns:a16="http://schemas.microsoft.com/office/drawing/2014/main" val="415179074"/>
                    </a:ext>
                  </a:extLst>
                </a:gridCol>
                <a:gridCol w="1582743">
                  <a:extLst>
                    <a:ext uri="{9D8B030D-6E8A-4147-A177-3AD203B41FA5}">
                      <a16:colId xmlns:a16="http://schemas.microsoft.com/office/drawing/2014/main" val="1024344591"/>
                    </a:ext>
                  </a:extLst>
                </a:gridCol>
                <a:gridCol w="1314383">
                  <a:extLst>
                    <a:ext uri="{9D8B030D-6E8A-4147-A177-3AD203B41FA5}">
                      <a16:colId xmlns:a16="http://schemas.microsoft.com/office/drawing/2014/main" val="4238976816"/>
                    </a:ext>
                  </a:extLst>
                </a:gridCol>
                <a:gridCol w="1487500">
                  <a:extLst>
                    <a:ext uri="{9D8B030D-6E8A-4147-A177-3AD203B41FA5}">
                      <a16:colId xmlns:a16="http://schemas.microsoft.com/office/drawing/2014/main" val="3293814358"/>
                    </a:ext>
                  </a:extLst>
                </a:gridCol>
              </a:tblGrid>
              <a:tr h="364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481417"/>
                  </a:ext>
                </a:extLst>
              </a:tr>
              <a:tr h="104277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*Unit 4 test will be on March 18th.*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2/5</a:t>
                      </a:r>
                    </a:p>
                    <a:p>
                      <a:pPr algn="ctr"/>
                      <a:r>
                        <a:rPr lang="en-US" sz="1600" dirty="0"/>
                        <a:t>Unit 4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Pre-Assessment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2/6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Introduction to Systems of Equations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2/7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Introduction to Systems of Equations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341373"/>
                  </a:ext>
                </a:extLst>
              </a:tr>
              <a:tr h="9673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2/10</a:t>
                      </a:r>
                      <a:endParaRPr lang="en-US" dirty="0"/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dirty="0"/>
                        <a:t>Solving Systems of Equations by Graphing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2/11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Solving Systems of Equations by Graphing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2/12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Unit 3 – Scatter Plots and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2/13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Solving Systems of Equations Algebraically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2/14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No School for Students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0257"/>
                  </a:ext>
                </a:extLst>
              </a:tr>
              <a:tr h="8040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2/17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No School- President’s Day!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2/18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0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Learn@Home</a:t>
                      </a: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Day!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2/19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Solving Systems of Equations Algebraically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2/20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Solving Systems of Equations Algebraically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2/21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Solving Systems of Equations Algebraically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01654"/>
                  </a:ext>
                </a:extLst>
              </a:tr>
              <a:tr h="7663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2/24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Constructing Scatter Plots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2/25</a:t>
                      </a:r>
                      <a:endParaRPr lang="en-US" dirty="0"/>
                    </a:p>
                    <a:p>
                      <a:pPr algn="ctr"/>
                      <a:r>
                        <a:rPr lang="en-US" sz="1000" dirty="0"/>
                        <a:t>Classifying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2/26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Classifying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2/27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Examining Special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2/28</a:t>
                      </a:r>
                      <a:endParaRPr lang="en-US"/>
                    </a:p>
                    <a:p>
                      <a:pPr algn="ctr"/>
                      <a:r>
                        <a:rPr lang="en-US" sz="1200" dirty="0"/>
                        <a:t>Examining Special Cases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805344"/>
                  </a:ext>
                </a:extLst>
              </a:tr>
              <a:tr h="9673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3/3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Scatter Plots and Predictions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3/4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Parallel and Perpendicular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3/5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Parallel Lines and Perpendicular Lines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3/6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Parallel Lines and Perpendicular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3/7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Trend Line and Equations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251104"/>
                  </a:ext>
                </a:extLst>
              </a:tr>
              <a:tr h="91713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3/10</a:t>
                      </a:r>
                      <a:endParaRPr lang="en-US" dirty="0"/>
                    </a:p>
                    <a:p>
                      <a:pPr algn="ctr"/>
                      <a:r>
                        <a:rPr lang="en-US" sz="1200" dirty="0"/>
                        <a:t>Trend Lines and Equations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3/11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Identifying Solutions to 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3/12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Identifying Solutions to Systems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3/13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Solving Systems in Real-World Situations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3/14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Solving Systems in Real-World Situations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4832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AA42088-D476-595E-E504-DE0903A38DB5}"/>
              </a:ext>
            </a:extLst>
          </p:cNvPr>
          <p:cNvSpPr txBox="1"/>
          <p:nvPr/>
        </p:nvSpPr>
        <p:spPr>
          <a:xfrm>
            <a:off x="101999" y="6282049"/>
            <a:ext cx="5203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calendar is a guide and subject to change. -JMM</a:t>
            </a:r>
          </a:p>
        </p:txBody>
      </p:sp>
    </p:spTree>
    <p:extLst>
      <p:ext uri="{BB962C8B-B14F-4D97-AF65-F5344CB8AC3E}">
        <p14:creationId xmlns:p14="http://schemas.microsoft.com/office/powerpoint/2010/main" val="187729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C60F2-7FE5-A9C8-2721-2D319513D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4215" y="355107"/>
            <a:ext cx="5605586" cy="411529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>
                <a:latin typeface="Berlin Sans FB Demi" panose="020E0802020502020306" pitchFamily="34" charset="0"/>
              </a:rPr>
              <a:t>Unit 4: </a:t>
            </a:r>
            <a:r>
              <a:rPr lang="en-US" sz="2800" dirty="0">
                <a:latin typeface="Berlin Sans FB Demi" panose="020E0802020502020306" pitchFamily="34" charset="0"/>
              </a:rPr>
              <a:t>Real-Life Phenomena Explored through Systems of Equations</a:t>
            </a:r>
          </a:p>
          <a:p>
            <a:pPr marL="0" indent="0" algn="ctr">
              <a:buNone/>
            </a:pPr>
            <a:r>
              <a:rPr lang="en-US" sz="1100" b="1" i="1" dirty="0"/>
              <a:t>Standards, Lesson Objectives/Targets, and Success Criteria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i="1" u="sng" dirty="0"/>
              <a:t>Georgia K-12 Mathematical Standards: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8.FGR.7 Justify and use various strategies to solve systems of linear equations to model and explain real-life phenomena. </a:t>
            </a:r>
            <a:r>
              <a:rPr lang="en-US" sz="1100" dirty="0"/>
              <a:t>*********************************************************************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i="1" u="sng" dirty="0"/>
              <a:t>Learning Objectives/Targets: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300" b="1" u="sng" dirty="0"/>
              <a:t>I AM LEARNING TO</a:t>
            </a:r>
            <a:r>
              <a:rPr lang="en-US" sz="1300" dirty="0"/>
              <a:t>…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_Interpret and solve relevant mathematical problems leading to two linear equations in two variables.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_Show and explain that solutions to a system of two linear equations in two variables correspond to points of intersection of their graphs, because the points of intersection satisfy both equations simultaneously.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_Approximate solutions of two linear equations in two variables by graphing the equations and solving simple cases by inspection.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_Analyze and solve systems of two linear equations in two variables algebraically to find exact solutions.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_Create and compare the equations of two lines that are either parallel to each other, perpendicular to each other, or neither parallel nor perpendicular.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91099-01B5-0833-49BF-30DF4670E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341" y="355107"/>
            <a:ext cx="5697244" cy="58218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>
                <a:latin typeface="Berlin Sans FB Demi" panose="020E0802020502020306" pitchFamily="34" charset="0"/>
              </a:rPr>
              <a:t>Unit 4: Online Assignment Tracking</a:t>
            </a:r>
          </a:p>
          <a:p>
            <a:pPr marL="0" indent="0" algn="ctr">
              <a:buNone/>
            </a:pPr>
            <a:endParaRPr lang="en-US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65E6376-6840-C60E-A201-FCB9E346C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197"/>
              </p:ext>
            </p:extLst>
          </p:nvPr>
        </p:nvGraphicFramePr>
        <p:xfrm>
          <a:off x="6569614" y="721428"/>
          <a:ext cx="5184257" cy="5512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93">
                  <a:extLst>
                    <a:ext uri="{9D8B030D-6E8A-4147-A177-3AD203B41FA5}">
                      <a16:colId xmlns:a16="http://schemas.microsoft.com/office/drawing/2014/main" val="1253734946"/>
                    </a:ext>
                  </a:extLst>
                </a:gridCol>
                <a:gridCol w="3536327">
                  <a:extLst>
                    <a:ext uri="{9D8B030D-6E8A-4147-A177-3AD203B41FA5}">
                      <a16:colId xmlns:a16="http://schemas.microsoft.com/office/drawing/2014/main" val="1124968117"/>
                    </a:ext>
                  </a:extLst>
                </a:gridCol>
                <a:gridCol w="1248737">
                  <a:extLst>
                    <a:ext uri="{9D8B030D-6E8A-4147-A177-3AD203B41FA5}">
                      <a16:colId xmlns:a16="http://schemas.microsoft.com/office/drawing/2014/main" val="2619586674"/>
                    </a:ext>
                  </a:extLst>
                </a:gridCol>
              </a:tblGrid>
              <a:tr h="5330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Skill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Your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871812"/>
                  </a:ext>
                </a:extLst>
              </a:tr>
              <a:tr h="10589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Systems of Equations from Context</a:t>
                      </a:r>
                    </a:p>
                    <a:p>
                      <a:r>
                        <a:rPr lang="en-US" sz="1600" dirty="0"/>
                        <a:t>Graphically</a:t>
                      </a:r>
                    </a:p>
                    <a:p>
                      <a:r>
                        <a:rPr lang="en-US" sz="1600" dirty="0"/>
                        <a:t>Solve Linear Systems Graphically 1</a:t>
                      </a:r>
                    </a:p>
                    <a:p>
                      <a:r>
                        <a:rPr lang="en-US" sz="1600" dirty="0"/>
                        <a:t>Solve Linear Systems Graphically 2</a:t>
                      </a:r>
                    </a:p>
                    <a:p>
                      <a:r>
                        <a:rPr lang="en-US" sz="1600" dirty="0"/>
                        <a:t>Manipulating Expressions/Equations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11378"/>
                  </a:ext>
                </a:extLst>
              </a:tr>
              <a:tr h="16970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Determine Number of Solutions</a:t>
                      </a:r>
                    </a:p>
                    <a:p>
                      <a:r>
                        <a:rPr lang="en-US" sz="1600" dirty="0"/>
                        <a:t>Solve Systems by Substitution 1</a:t>
                      </a:r>
                    </a:p>
                    <a:p>
                      <a:r>
                        <a:rPr lang="en-US" sz="1600" dirty="0"/>
                        <a:t>Solve Systems by Substitution 2</a:t>
                      </a:r>
                    </a:p>
                    <a:p>
                      <a:r>
                        <a:rPr lang="en-US" sz="1600" dirty="0"/>
                        <a:t>Progress Learning Assignment 1</a:t>
                      </a:r>
                    </a:p>
                    <a:p>
                      <a:r>
                        <a:rPr lang="en-US" sz="1600" dirty="0"/>
                        <a:t>Progress Learning Assignment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13959"/>
                  </a:ext>
                </a:extLst>
              </a:tr>
              <a:tr h="16970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Solve Systems by Elimination 1</a:t>
                      </a:r>
                    </a:p>
                    <a:p>
                      <a:r>
                        <a:rPr lang="en-US" sz="1600" dirty="0"/>
                        <a:t>Solve Systems by Elimination 2</a:t>
                      </a:r>
                    </a:p>
                    <a:p>
                      <a:r>
                        <a:rPr lang="en-US" sz="1600" dirty="0"/>
                        <a:t>Write Systems of Equations from Context </a:t>
                      </a:r>
                    </a:p>
                    <a:p>
                      <a:r>
                        <a:rPr lang="en-US" sz="1600" dirty="0"/>
                        <a:t>Progress Learning Assignment 3</a:t>
                      </a:r>
                    </a:p>
                    <a:p>
                      <a:r>
                        <a:rPr lang="en-US" sz="1600" dirty="0"/>
                        <a:t>Progress Learning Assignment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25481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54D2627-4293-5B1A-13B2-BABA1747B237}"/>
              </a:ext>
            </a:extLst>
          </p:cNvPr>
          <p:cNvSpPr txBox="1"/>
          <p:nvPr/>
        </p:nvSpPr>
        <p:spPr>
          <a:xfrm rot="16200000">
            <a:off x="6019036" y="1768828"/>
            <a:ext cx="147048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Due on 3/18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0CD15B-9D3B-4515-0E92-0985899190AE}"/>
              </a:ext>
            </a:extLst>
          </p:cNvPr>
          <p:cNvSpPr txBox="1"/>
          <p:nvPr/>
        </p:nvSpPr>
        <p:spPr>
          <a:xfrm rot="16200000">
            <a:off x="6020949" y="3350268"/>
            <a:ext cx="147048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Due on 3/18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7D2FE1-0C4A-1497-0421-B81A9D6CFA34}"/>
              </a:ext>
            </a:extLst>
          </p:cNvPr>
          <p:cNvSpPr txBox="1"/>
          <p:nvPr/>
        </p:nvSpPr>
        <p:spPr>
          <a:xfrm>
            <a:off x="414215" y="4182441"/>
            <a:ext cx="604303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i="1" u="sng" dirty="0"/>
              <a:t>Success Criteria:</a:t>
            </a:r>
          </a:p>
          <a:p>
            <a:r>
              <a:rPr lang="en-US" sz="1300" b="1" i="1" u="sng" dirty="0"/>
              <a:t>I CAN EXPLAIN HOW TO…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_Interpret and solve relevant mathematical problems leading to two linear equations in two variables.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_Show and explain that solutions to a system of two linear equations in two variables correspond to points of intersection of their graphs, because the points of intersection satisfy both equations simultaneously.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_Approximate solutions of two linear equations in two variables by graphing the equations and solving simple cases by inspection.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_Analyze and solve systems of two linear equations in two variables algebraically to find exact solutions.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dirty="0"/>
              <a:t>_Create and compare the equations of two lines that are either parallel to each other, perpendicular to each other, or neither parallel nor perpendicular.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D4DB01-A111-356C-385C-D4EB9C468D07}"/>
              </a:ext>
            </a:extLst>
          </p:cNvPr>
          <p:cNvSpPr txBox="1"/>
          <p:nvPr/>
        </p:nvSpPr>
        <p:spPr>
          <a:xfrm rot="16200000">
            <a:off x="6044395" y="5038904"/>
            <a:ext cx="147048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Due on 3/18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88865F-9B1C-8C96-CE5E-D9BF207543CC}"/>
              </a:ext>
            </a:extLst>
          </p:cNvPr>
          <p:cNvSpPr txBox="1"/>
          <p:nvPr/>
        </p:nvSpPr>
        <p:spPr>
          <a:xfrm>
            <a:off x="6569614" y="6277537"/>
            <a:ext cx="493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assignments due by the end of the unit. </a:t>
            </a:r>
          </a:p>
        </p:txBody>
      </p:sp>
    </p:spTree>
    <p:extLst>
      <p:ext uri="{BB962C8B-B14F-4D97-AF65-F5344CB8AC3E}">
        <p14:creationId xmlns:p14="http://schemas.microsoft.com/office/powerpoint/2010/main" val="184923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6C8AF-D98D-4518-0EA8-2DF8B9B3C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7379" y="19686"/>
            <a:ext cx="6035698" cy="62865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Berlin Sans FB Demi" panose="020E0802020502020306" pitchFamily="34" charset="0"/>
              </a:rPr>
              <a:t>Unit 4 Vocabulary</a:t>
            </a:r>
          </a:p>
          <a:p>
            <a:pPr marL="0" indent="0" algn="ctr">
              <a:buNone/>
            </a:pPr>
            <a:endParaRPr lang="en-US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endParaRPr lang="en-US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endParaRPr lang="en-US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B2E2D5-23D3-038D-C624-384F0CEA21C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5661041"/>
              </p:ext>
            </p:extLst>
          </p:nvPr>
        </p:nvGraphicFramePr>
        <p:xfrm>
          <a:off x="230735" y="418953"/>
          <a:ext cx="6574370" cy="628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398">
                  <a:extLst>
                    <a:ext uri="{9D8B030D-6E8A-4147-A177-3AD203B41FA5}">
                      <a16:colId xmlns:a16="http://schemas.microsoft.com/office/drawing/2014/main" val="3842636439"/>
                    </a:ext>
                  </a:extLst>
                </a:gridCol>
                <a:gridCol w="4561972">
                  <a:extLst>
                    <a:ext uri="{9D8B030D-6E8A-4147-A177-3AD203B41FA5}">
                      <a16:colId xmlns:a16="http://schemas.microsoft.com/office/drawing/2014/main" val="1603329128"/>
                    </a:ext>
                  </a:extLst>
                </a:gridCol>
              </a:tblGrid>
              <a:tr h="360991"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918014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Consistent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system of linear equations is consistent if it has at least one solution, meaning the equations intersect at a common point.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877594"/>
                  </a:ext>
                </a:extLst>
              </a:tr>
              <a:tr h="56404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Elimination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technique for solving a system of linear equations by adding or subtracting equations to eliminate one variable, making it easier to solve for the remaining variables.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12422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Inconsistent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system of linear equations is inconsistent if it has no solution, indicating that the equations represent parallel lines that do not intersect.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792743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Infinite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system of linear equations has infinite solutions if the equations represent the same line, indicating that all points on that line are solutions.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081437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Parallel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Lines in a plane that have the same slope but different y-intercepts, and thus, they never intersect.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11528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Perpendicular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Lines in a plane that intersect at a right angle. The slopes of perpendicular lines are negative reciprocals of each other.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72109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Slope of Parallel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Parallel lines have the same slope. Therefore, the slope of parallel lines is identical.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870007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Slope of Perpendicular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Perpendicular lines have slopes that are negative reciprocals of each other. If one line has a slope of m, the perpendicular line has a slope of −1/m.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11541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Simultaneous Equations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Another term for a system of equations, where multiple equations with the same variables are considered together.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693552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Solution to a System of Equation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set of values for the variables that satisfies all the equations in the system, making each equation true when the values are substituted.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928929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Substitution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method for solving systems of equations by solving one equation for one variable and substituting that expression into the other equations.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307153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System of Linear Equation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collection of two or more linear equations with the same variables, considered simultaneously to find a common solution.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857121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X-Intercept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The point where a graph intersects the x-axis. It is the value of x when y is equal to zero.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525227"/>
                  </a:ext>
                </a:extLst>
              </a:tr>
              <a:tr h="406115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Y-Intercept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The point where a graph intersects the y-axis. It is the value of y when x is equal to zero.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22077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04F19AA-2CAA-6A83-201D-6BE113F0819C}"/>
              </a:ext>
            </a:extLst>
          </p:cNvPr>
          <p:cNvSpPr txBox="1">
            <a:spLocks/>
          </p:cNvSpPr>
          <p:nvPr/>
        </p:nvSpPr>
        <p:spPr>
          <a:xfrm>
            <a:off x="6805105" y="182482"/>
            <a:ext cx="5181600" cy="589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>
                <a:latin typeface="Berlin Sans FB Demi" panose="020E0802020502020306" pitchFamily="34" charset="0"/>
              </a:rPr>
              <a:t>Unit 4 Vocabulary – </a:t>
            </a:r>
            <a:r>
              <a:rPr lang="en-US" u="sng" dirty="0">
                <a:latin typeface="Berlin Sans FB Demi" panose="020E0802020502020306" pitchFamily="34" charset="0"/>
              </a:rPr>
              <a:t>YOU TRY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latin typeface="Berlin Sans FB Demi" panose="020E0802020502020306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E689DC5-DBFB-7AA3-B5C7-C163FEA0E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44965"/>
              </p:ext>
            </p:extLst>
          </p:nvPr>
        </p:nvGraphicFramePr>
        <p:xfrm>
          <a:off x="6972753" y="631342"/>
          <a:ext cx="4988512" cy="5595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003">
                  <a:extLst>
                    <a:ext uri="{9D8B030D-6E8A-4147-A177-3AD203B41FA5}">
                      <a16:colId xmlns:a16="http://schemas.microsoft.com/office/drawing/2014/main" val="2552919433"/>
                    </a:ext>
                  </a:extLst>
                </a:gridCol>
                <a:gridCol w="3319509">
                  <a:extLst>
                    <a:ext uri="{9D8B030D-6E8A-4147-A177-3AD203B41FA5}">
                      <a16:colId xmlns:a16="http://schemas.microsoft.com/office/drawing/2014/main" val="3553207229"/>
                    </a:ext>
                  </a:extLst>
                </a:gridCol>
              </a:tblGrid>
              <a:tr h="36643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Definition, Illustration, 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256188"/>
                  </a:ext>
                </a:extLst>
              </a:tr>
              <a:tr h="6698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532401"/>
                  </a:ext>
                </a:extLst>
              </a:tr>
              <a:tr h="645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76163"/>
                  </a:ext>
                </a:extLst>
              </a:tr>
              <a:tr h="8853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110895"/>
                  </a:ext>
                </a:extLst>
              </a:tr>
              <a:tr h="742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021682"/>
                  </a:ext>
                </a:extLst>
              </a:tr>
              <a:tr h="6799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609025"/>
                  </a:ext>
                </a:extLst>
              </a:tr>
              <a:tr h="8029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70150"/>
                  </a:ext>
                </a:extLst>
              </a:tr>
              <a:tr h="8029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24182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503F62A-67F6-FA63-7E5C-67BEE9A841D5}"/>
              </a:ext>
            </a:extLst>
          </p:cNvPr>
          <p:cNvSpPr txBox="1"/>
          <p:nvPr/>
        </p:nvSpPr>
        <p:spPr>
          <a:xfrm>
            <a:off x="6901649" y="6306186"/>
            <a:ext cx="5290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All NOTES SHOULD follow </a:t>
            </a:r>
            <a:r>
              <a:rPr lang="en-US" dirty="0"/>
              <a:t>this page in your notebook.</a:t>
            </a:r>
          </a:p>
        </p:txBody>
      </p:sp>
    </p:spTree>
    <p:extLst>
      <p:ext uri="{BB962C8B-B14F-4D97-AF65-F5344CB8AC3E}">
        <p14:creationId xmlns:p14="http://schemas.microsoft.com/office/powerpoint/2010/main" val="345862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1034</Words>
  <Application>Microsoft Office PowerPoint</Application>
  <PresentationFormat>Widescreen</PresentationFormat>
  <Paragraphs>156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Berlin Sans FB Demi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Moss, Jabal</dc:creator>
  <cp:lastModifiedBy>Moss, Jabal</cp:lastModifiedBy>
  <cp:revision>108</cp:revision>
  <dcterms:created xsi:type="dcterms:W3CDTF">2023-01-05T03:22:50Z</dcterms:created>
  <dcterms:modified xsi:type="dcterms:W3CDTF">2025-02-05T18:54:24Z</dcterms:modified>
</cp:coreProperties>
</file>